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4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4493F8-747E-434B-A412-6F3EB7C1027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52EACAA-6673-48A4-8572-C5B41BC9715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280E05-F9BE-4A28-A191-3568DDD864B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52EB7E-B314-45E3-BF57-E0AEDB30AC8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E24439-9E7E-4BF0-8F47-8CE196C0E63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E63DF9-7BCB-4EED-BC54-0933B9682E1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0C123C-272D-42B0-97AC-50588B176D7E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DD2497-1F98-4416-914C-18E74AF05F4C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D5163F-27D4-4AA8-979C-DB288C805D2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BF861B-D697-4C07-AF16-777845E195C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98A78D-7834-4ABE-BE86-95E78353C35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58F8F7-35F1-4666-872D-0ED0E5F470B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12185640" y="13080960"/>
            <a:ext cx="282240" cy="277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lstStyle>
            <a:lvl1pPr>
              <a:lnSpc>
                <a:spcPct val="100000"/>
              </a:lnSpc>
              <a:buNone/>
              <a:defRPr b="0" lang="ru-RU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4363CA13-910E-4DFD-B663-5B3DCC9D92E6}" type="slidenum">
              <a:rPr b="0" lang="ru-RU" sz="2400" spc="-1" strike="noStrike">
                <a:latin typeface="Times New Roman"/>
              </a:rPr>
              <a:t>&lt;номер&gt;</a:t>
            </a:fld>
            <a:endParaRPr b="0" lang="ru-RU" sz="2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d3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Интернет-маркетолог с 0"/>
          <p:cNvSpPr/>
          <p:nvPr/>
        </p:nvSpPr>
        <p:spPr>
          <a:xfrm>
            <a:off x="2177640" y="4054680"/>
            <a:ext cx="12761280" cy="3145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12600" spc="-1" strike="noStrike">
                <a:solidFill>
                  <a:srgbClr val="ffffff"/>
                </a:solidFill>
                <a:latin typeface="Graphik LCG Bold"/>
                <a:ea typeface="Graphik LCG Bold"/>
              </a:rPr>
              <a:t>Data Science</a:t>
            </a:r>
            <a:endParaRPr b="0" lang="ru-RU" sz="1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rgbClr val="ffffff"/>
                </a:solidFill>
                <a:latin typeface="Graphik LCG Bold"/>
                <a:ea typeface="Graphik LCG Bold"/>
              </a:rPr>
              <a:t>C 0 до PRO</a:t>
            </a:r>
            <a:endParaRPr b="0" lang="ru-RU" sz="9600" spc="-1" strike="noStrike">
              <a:latin typeface="Arial"/>
            </a:endParaRPr>
          </a:p>
        </p:txBody>
      </p:sp>
      <p:pic>
        <p:nvPicPr>
          <p:cNvPr id="40" name="Лого.png" descr="Лого.png"/>
          <p:cNvPicPr/>
          <p:nvPr/>
        </p:nvPicPr>
        <p:blipFill>
          <a:blip r:embed="rId1"/>
          <a:stretch/>
        </p:blipFill>
        <p:spPr>
          <a:xfrm>
            <a:off x="2334852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41" name=""/>
          <p:cNvSpPr/>
          <p:nvPr/>
        </p:nvSpPr>
        <p:spPr>
          <a:xfrm>
            <a:off x="540000" y="7380000"/>
            <a:ext cx="22318920" cy="178920"/>
          </a:xfrm>
          <a:prstGeom prst="rect">
            <a:avLst/>
          </a:prstGeom>
          <a:solidFill>
            <a:srgbClr val="ffffd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лого 2.png 8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19" name="Композиция 22"/>
          <p:cNvSpPr/>
          <p:nvPr/>
        </p:nvSpPr>
        <p:spPr>
          <a:xfrm rot="7800">
            <a:off x="1077840" y="1018800"/>
            <a:ext cx="21777840" cy="923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4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Перестановочные тесты и сравнение p-value</a:t>
            </a:r>
            <a:endParaRPr b="0" lang="ru-RU" sz="5400" spc="-1" strike="noStrike">
              <a:latin typeface="Arial"/>
            </a:endParaRPr>
          </a:p>
        </p:txBody>
      </p:sp>
      <p:sp>
        <p:nvSpPr>
          <p:cNvPr id="120" name="Композиция 35"/>
          <p:cNvSpPr/>
          <p:nvPr/>
        </p:nvSpPr>
        <p:spPr>
          <a:xfrm rot="21589800">
            <a:off x="1080000" y="2454840"/>
            <a:ext cx="192549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Выводы, сделанные в результате первичной визуализации, необходимо проверить. </a:t>
            </a: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Для того, чтобы подтвердить или опровергнуть полученные наблюдения, будут использоваться перестановочные тесты и расчет p-value (пороговое значение 0,05).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21" name="Композиция 36"/>
          <p:cNvSpPr/>
          <p:nvPr/>
        </p:nvSpPr>
        <p:spPr>
          <a:xfrm rot="21589800">
            <a:off x="1081080" y="5168520"/>
            <a:ext cx="19254960" cy="740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Порядок проводимых действий: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122" name="Композиция 37"/>
          <p:cNvSpPr/>
          <p:nvPr/>
        </p:nvSpPr>
        <p:spPr>
          <a:xfrm rot="21589800">
            <a:off x="1261800" y="7297560"/>
            <a:ext cx="4855320" cy="1807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Группа А- абоненты которые поставили оценку 1, 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группа B — абоненты которые поставили оценку 10.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3" name="Композиция 38"/>
          <p:cNvSpPr/>
          <p:nvPr/>
        </p:nvSpPr>
        <p:spPr>
          <a:xfrm rot="21589800">
            <a:off x="9001800" y="7387200"/>
            <a:ext cx="4501080" cy="1288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Выбираем технический показатель и фиксируем разницу медиан между A и B.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24" name="Композиция 39"/>
          <p:cNvSpPr/>
          <p:nvPr/>
        </p:nvSpPr>
        <p:spPr>
          <a:xfrm rot="21589800">
            <a:off x="16380000" y="7538040"/>
            <a:ext cx="5035680" cy="892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Объединяем группы A и B в общий массив.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25" name="Композиция 40"/>
          <p:cNvSpPr/>
          <p:nvPr/>
        </p:nvSpPr>
        <p:spPr>
          <a:xfrm rot="21589800">
            <a:off x="16381800" y="10808280"/>
            <a:ext cx="5035680" cy="2080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Случайным образом выбираем из полученного массива две группы, размерами равные A и B. Записываем разницу медиан в отдельный список.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26" name="Композиция 41"/>
          <p:cNvSpPr/>
          <p:nvPr/>
        </p:nvSpPr>
        <p:spPr>
          <a:xfrm rot="21589800">
            <a:off x="8458560" y="11527560"/>
            <a:ext cx="5399280" cy="496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Повторяем данную процедуру n-раз.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27" name="Композиция 42"/>
          <p:cNvSpPr/>
          <p:nvPr/>
        </p:nvSpPr>
        <p:spPr>
          <a:xfrm rot="21589800">
            <a:off x="893520" y="10428840"/>
            <a:ext cx="5399280" cy="2872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Отоброжаем на гистограмме результат </a:t>
            </a:r>
            <a:endParaRPr b="0" lang="ru-RU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Как будет располагаться изначальная разница медиан относительно полученных в дальнейшем значений?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879120" y="1044000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8439120" y="1044432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900000" y="684000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"/>
          <p:cNvSpPr/>
          <p:nvPr/>
        </p:nvSpPr>
        <p:spPr>
          <a:xfrm>
            <a:off x="8439120" y="684432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>
            <a:off x="16200000" y="684000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16179120" y="10444320"/>
            <a:ext cx="5419800" cy="287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6320880" y="8277840"/>
            <a:ext cx="211752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V="1">
            <a:off x="13860000" y="8277120"/>
            <a:ext cx="233928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 flipH="1">
            <a:off x="13859280" y="11882160"/>
            <a:ext cx="231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 flipH="1" flipV="1">
            <a:off x="6299280" y="11877120"/>
            <a:ext cx="213840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21620160" y="8280000"/>
            <a:ext cx="1239840" cy="36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>
            <a:off x="22860000" y="8280000"/>
            <a:ext cx="360" cy="360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 flipH="1">
            <a:off x="21599280" y="11880000"/>
            <a:ext cx="1260720" cy="36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лого 2.png 9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42" name="Композиция 23"/>
          <p:cNvSpPr/>
          <p:nvPr/>
        </p:nvSpPr>
        <p:spPr>
          <a:xfrm rot="7800">
            <a:off x="1077120" y="1374840"/>
            <a:ext cx="18180000" cy="923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4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Результаты перестановочных тестов и p-value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441360" y="3060000"/>
            <a:ext cx="15937560" cy="7583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44" name=""/>
          <p:cNvGraphicFramePr/>
          <p:nvPr/>
        </p:nvGraphicFramePr>
        <p:xfrm>
          <a:off x="17500680" y="4277520"/>
          <a:ext cx="5322240" cy="1409400"/>
        </p:xfrm>
        <a:graphic>
          <a:graphicData uri="http://schemas.openxmlformats.org/drawingml/2006/table">
            <a:tbl>
              <a:tblPr/>
              <a:tblGrid>
                <a:gridCol w="4092480"/>
                <a:gridCol w="1230120"/>
              </a:tblGrid>
              <a:tr h="789480">
                <a:tc grid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Times New Roman"/>
                        </a:rPr>
                        <a:t>Значения p-value &gt; 0.05 </a:t>
                      </a:r>
                      <a:endParaRPr b="0" lang="ru-RU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Times New Roman"/>
                        </a:rPr>
                        <a:t>(пользователи с оценкой 1или 10 баллов)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2028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Total Traffiс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latin typeface="Arial"/>
                        </a:rPr>
                        <a:t>0.4953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"/>
          <p:cNvGraphicFramePr/>
          <p:nvPr/>
        </p:nvGraphicFramePr>
        <p:xfrm>
          <a:off x="17481600" y="7178760"/>
          <a:ext cx="5322240" cy="2029680"/>
        </p:xfrm>
        <a:graphic>
          <a:graphicData uri="http://schemas.openxmlformats.org/drawingml/2006/table">
            <a:tbl>
              <a:tblPr/>
              <a:tblGrid>
                <a:gridCol w="4092480"/>
                <a:gridCol w="1230120"/>
              </a:tblGrid>
              <a:tr h="789480">
                <a:tc grid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Times New Roman"/>
                        </a:rPr>
                        <a:t>Значения p-value &gt; 0.05 </a:t>
                      </a:r>
                      <a:endParaRPr b="0" lang="ru-RU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1800" spc="-1" strike="noStrike">
                          <a:latin typeface="Times New Roman"/>
                        </a:rPr>
                        <a:t>(пользователи с оценкой выше или ниже 9 баллов)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2028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Total Traffiс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latin typeface="Arial"/>
                        </a:rPr>
                        <a:t>0.1647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99ff"/>
                    </a:solidFill>
                  </a:tcPr>
                </a:tc>
              </a:tr>
              <a:tr h="620280"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latin typeface="Arial"/>
                        </a:rPr>
                        <a:t>Uplink Throughput(Kbps)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ru-RU" sz="2100" spc="-1" strike="noStrike">
                          <a:latin typeface="Arial"/>
                        </a:rPr>
                        <a:t>0.1007</a:t>
                      </a:r>
                      <a:endParaRPr b="0" lang="ru-RU" sz="21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46" name=""/>
          <p:cNvSpPr/>
          <p:nvPr/>
        </p:nvSpPr>
        <p:spPr>
          <a:xfrm>
            <a:off x="720000" y="11332440"/>
            <a:ext cx="18358920" cy="17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  <a:buNone/>
            </a:pPr>
            <a:r>
              <a:rPr b="1" lang="ru-RU" sz="2000" spc="-1" strike="noStrike" u="sng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Примечания: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Красная пунктирная линия — существующая разница медиан по техническому показателю между  абонентами, которые поставили 1 или 10 баллов.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Значения приведены к одному масштабу.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По условиям опроса, положительный ответ — не ниже 9 баллов. Поэтому, рассчитаны значения p-value также и для абонентов, разделенных по этому принципу.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лого 2.png 10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48" name="Композиция 24"/>
          <p:cNvSpPr/>
          <p:nvPr/>
        </p:nvSpPr>
        <p:spPr>
          <a:xfrm rot="7800">
            <a:off x="1076040" y="997560"/>
            <a:ext cx="181800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Выводы по разделу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149" name="Композиция 43"/>
          <p:cNvSpPr/>
          <p:nvPr/>
        </p:nvSpPr>
        <p:spPr>
          <a:xfrm rot="21589800">
            <a:off x="1621800" y="293904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результатам проведенного анализа, можно частично подтвердить гипотезу и полный вывод будет звучать следующим образом: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0" name="Композиция 44"/>
          <p:cNvSpPr/>
          <p:nvPr/>
        </p:nvSpPr>
        <p:spPr>
          <a:xfrm rot="21589800">
            <a:off x="1621800" y="473904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Среди пользователей, которые поставили оценку 1 балл и 10 баллов, есть статистически значимые различия по техническим показателям.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1" name="Композиция 45"/>
          <p:cNvSpPr/>
          <p:nvPr/>
        </p:nvSpPr>
        <p:spPr>
          <a:xfrm rot="21589800">
            <a:off x="1619640" y="6663240"/>
            <a:ext cx="19254960" cy="710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Данные выводы можно обобщить и на остальных пользователей.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2" name="Композиция 46"/>
          <p:cNvSpPr/>
          <p:nvPr/>
        </p:nvSpPr>
        <p:spPr>
          <a:xfrm rot="21589800">
            <a:off x="1547640" y="828936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Такие различия не удалось установить по таким показателям как: «Total Traffic», «Uplink Throughput».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3" name="Композиция 47"/>
          <p:cNvSpPr/>
          <p:nvPr/>
        </p:nvSpPr>
        <p:spPr>
          <a:xfrm rot="21589800">
            <a:off x="1572840" y="10460160"/>
            <a:ext cx="192549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Предположение о том, что на данном этапе можно будет выделить несколько основных технических характеристик не подтвердилось. </a:t>
            </a:r>
            <a:endParaRPr b="0" lang="ru-RU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результатам расчета p-value, в списке оказалось 6 значимых показателей.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20000" y="522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>
            <a:off x="720000" y="68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720000" y="86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720000" y="1116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лого 2.png 11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pic>
        <p:nvPicPr>
          <p:cNvPr id="159" name="лого 2.png 12" descr="лого 2.png"/>
          <p:cNvPicPr/>
          <p:nvPr/>
        </p:nvPicPr>
        <p:blipFill>
          <a:blip r:embed="rId2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60" name="Композиция 25"/>
          <p:cNvSpPr/>
          <p:nvPr/>
        </p:nvSpPr>
        <p:spPr>
          <a:xfrm rot="7800">
            <a:off x="1123560" y="84816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Раздел №2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161" name="Композиция 48"/>
          <p:cNvSpPr/>
          <p:nvPr/>
        </p:nvSpPr>
        <p:spPr>
          <a:xfrm rot="21589800">
            <a:off x="1621080" y="4560480"/>
            <a:ext cx="1961748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 текущий момент остаётся 6 технических характеристик, которые влияют на оценки абонентов, но степень влияния достоверно не установлена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62" name="Композиция 50"/>
          <p:cNvSpPr/>
          <p:nvPr/>
        </p:nvSpPr>
        <p:spPr>
          <a:xfrm rot="21589800">
            <a:off x="1622160" y="639000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Необходимо выделить из оставшихся характеристик те признаки, изменение которых в большей степени может повлиять на уровень удовлетворенности абонентов.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63" name="Композиция 51"/>
          <p:cNvSpPr/>
          <p:nvPr/>
        </p:nvSpPr>
        <p:spPr>
          <a:xfrm rot="21589800">
            <a:off x="1445400" y="8560080"/>
            <a:ext cx="21406320" cy="4367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Для решения данной задачи предлагается:</a:t>
            </a:r>
            <a:endParaRPr b="0" lang="ru-RU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1. Визуально оценить динамику изменения технических показателей в зависимости от поставленной оценки. Для этого будут построены доверительные интервалы показателей.</a:t>
            </a:r>
            <a:endParaRPr b="0" lang="ru-RU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40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2. Определить «эталонное значение» соответствующее оценке в 10 баллов и рассчитать соответствующие отклонения.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720000" y="50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720360" y="68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Композиция 52"/>
          <p:cNvSpPr/>
          <p:nvPr/>
        </p:nvSpPr>
        <p:spPr>
          <a:xfrm rot="7800">
            <a:off x="1077480" y="2510280"/>
            <a:ext cx="21911760" cy="101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Уровень влияния выбранных показателей</a:t>
            </a:r>
            <a:endParaRPr b="0" lang="ru-RU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лого 2.png 13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pic>
        <p:nvPicPr>
          <p:cNvPr id="168" name="лого 2.png 14" descr="лого 2.png"/>
          <p:cNvPicPr/>
          <p:nvPr/>
        </p:nvPicPr>
        <p:blipFill>
          <a:blip r:embed="rId2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69" name="Композиция 53"/>
          <p:cNvSpPr/>
          <p:nvPr/>
        </p:nvSpPr>
        <p:spPr>
          <a:xfrm rot="7800">
            <a:off x="1125000" y="56484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Доверительные интервалы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994680" y="2160000"/>
            <a:ext cx="6744600" cy="323928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8373600" y="2160000"/>
            <a:ext cx="6745680" cy="323928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5"/>
          <a:stretch/>
        </p:blipFill>
        <p:spPr>
          <a:xfrm>
            <a:off x="15753600" y="2160000"/>
            <a:ext cx="6745680" cy="313128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6"/>
          <a:stretch/>
        </p:blipFill>
        <p:spPr>
          <a:xfrm>
            <a:off x="1080000" y="6120000"/>
            <a:ext cx="6745680" cy="305928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7"/>
          <a:stretch/>
        </p:blipFill>
        <p:spPr>
          <a:xfrm>
            <a:off x="8280000" y="6120000"/>
            <a:ext cx="6745680" cy="30592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8"/>
          <a:stretch/>
        </p:blipFill>
        <p:spPr>
          <a:xfrm>
            <a:off x="15753600" y="6120000"/>
            <a:ext cx="6745680" cy="3059280"/>
          </a:xfrm>
          <a:prstGeom prst="rect">
            <a:avLst/>
          </a:prstGeom>
          <a:ln w="0">
            <a:noFill/>
          </a:ln>
        </p:spPr>
      </p:pic>
      <p:sp>
        <p:nvSpPr>
          <p:cNvPr id="176" name="Композиция 56"/>
          <p:cNvSpPr/>
          <p:nvPr/>
        </p:nvSpPr>
        <p:spPr>
          <a:xfrm rot="21589800">
            <a:off x="2696760" y="9697680"/>
            <a:ext cx="17100720" cy="1075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Можно сказать, что, в целом, значения выбранных технических показателей имеют линейную зависимость от поставленной оценки, то есть, оценки пользователей логичны.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77" name="Композиция 57"/>
          <p:cNvSpPr/>
          <p:nvPr/>
        </p:nvSpPr>
        <p:spPr>
          <a:xfrm rot="21589800">
            <a:off x="2696040" y="11190240"/>
            <a:ext cx="17100720" cy="1563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Показатели «Video Streaming Download» и «Downlink Throughput» соответствующие оценкам менее 5 баллов характеризуются одинаково низким уровнем качества. Проверка по критерию Краскела дает значения p-value 0.1302 и 0.2296 соответственно. 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1980000" y="1008000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1980000" y="1170000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лого 2.png 15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pic>
        <p:nvPicPr>
          <p:cNvPr id="181" name="лого 2.png 16" descr="лого 2.png"/>
          <p:cNvPicPr/>
          <p:nvPr/>
        </p:nvPicPr>
        <p:blipFill>
          <a:blip r:embed="rId2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82" name="Композиция 54"/>
          <p:cNvSpPr/>
          <p:nvPr/>
        </p:nvSpPr>
        <p:spPr>
          <a:xfrm rot="7800">
            <a:off x="1123560" y="84816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Расчет отклонений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2319480" y="3424680"/>
            <a:ext cx="4879800" cy="26946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Композиция 59"/>
          <p:cNvSpPr/>
          <p:nvPr/>
        </p:nvSpPr>
        <p:spPr>
          <a:xfrm rot="21589800">
            <a:off x="2322720" y="3660480"/>
            <a:ext cx="4498200" cy="2233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Принимаем за «эталонное значение» такое значение технического показателя, которое соответствовало оценке в 10 баллов.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85" name="Композиция 60"/>
          <p:cNvSpPr/>
          <p:nvPr/>
        </p:nvSpPr>
        <p:spPr>
          <a:xfrm rot="21589800">
            <a:off x="2203200" y="6890400"/>
            <a:ext cx="4855320" cy="2233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Рассчитываем отклонение от «эталонного значения» для каждой оценки. Отклонением будет считаться разница в процентах.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86" name="Композиция 61"/>
          <p:cNvSpPr/>
          <p:nvPr/>
        </p:nvSpPr>
        <p:spPr>
          <a:xfrm rot="21589800">
            <a:off x="2322360" y="9931320"/>
            <a:ext cx="4855320" cy="2660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Выполняем такие расчеты для всех показателей и визуализируем полученные результаты: по оси X будут отложены оценки от 1 до 8, по оси Y полученные отклонения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2319480" y="6660000"/>
            <a:ext cx="4879800" cy="28792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2319480" y="9925200"/>
            <a:ext cx="4879800" cy="285408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10800000" y="2880000"/>
            <a:ext cx="10619280" cy="524124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tretch/>
        </p:blipFill>
        <p:spPr>
          <a:xfrm>
            <a:off x="10800000" y="8258400"/>
            <a:ext cx="10619280" cy="5240880"/>
          </a:xfrm>
          <a:prstGeom prst="rect">
            <a:avLst/>
          </a:prstGeom>
          <a:ln w="0">
            <a:noFill/>
          </a:ln>
        </p:spPr>
      </p:pic>
      <p:sp>
        <p:nvSpPr>
          <p:cNvPr id="191" name="Композиция 58"/>
          <p:cNvSpPr/>
          <p:nvPr/>
        </p:nvSpPr>
        <p:spPr>
          <a:xfrm rot="21589800">
            <a:off x="12421440" y="2084760"/>
            <a:ext cx="8816760" cy="375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3465a4"/>
                </a:solidFill>
                <a:latin typeface="Times New Roman"/>
                <a:ea typeface="Graphik LCG Bold"/>
              </a:rPr>
              <a:t>размер маркеров соответствует количеству абонентов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7199640" y="4860000"/>
            <a:ext cx="1260360" cy="36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8460000" y="4860000"/>
            <a:ext cx="360" cy="324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 flipH="1">
            <a:off x="7199640" y="8100000"/>
            <a:ext cx="1260360" cy="36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1059120" y="8100000"/>
            <a:ext cx="1260360" cy="36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1059120" y="8100000"/>
            <a:ext cx="360" cy="324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>
            <a:off x="1059120" y="11340000"/>
            <a:ext cx="1260000" cy="360"/>
          </a:xfrm>
          <a:prstGeom prst="line">
            <a:avLst/>
          </a:prstGeom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лого 2.png 22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pic>
        <p:nvPicPr>
          <p:cNvPr id="199" name="лого 2.png 23" descr="лого 2.png"/>
          <p:cNvPicPr/>
          <p:nvPr/>
        </p:nvPicPr>
        <p:blipFill>
          <a:blip r:embed="rId2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00" name="Композиция 83"/>
          <p:cNvSpPr/>
          <p:nvPr/>
        </p:nvSpPr>
        <p:spPr>
          <a:xfrm rot="7800">
            <a:off x="1125720" y="56484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Корреляция характеристик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01" name="Композиция 84"/>
          <p:cNvSpPr/>
          <p:nvPr/>
        </p:nvSpPr>
        <p:spPr>
          <a:xfrm rot="21589800">
            <a:off x="1265400" y="2354400"/>
            <a:ext cx="9894960" cy="3025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Для определения уровня корреляции между показателями воспользуемся критерием Спирмена.</a:t>
            </a:r>
            <a:endParaRPr b="0" lang="ru-RU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Наблюдается сильная корреляция показателя «Video Streaming Download Throughput» с показателями «Video Streaming xKB Start Delay», «Downlink Throughput» и «Web Page Download»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1260000" y="5614920"/>
            <a:ext cx="8669880" cy="788472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12240000" y="2700000"/>
            <a:ext cx="360" cy="1026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14009040" y="5608080"/>
            <a:ext cx="8490600" cy="7711560"/>
          </a:xfrm>
          <a:prstGeom prst="rect">
            <a:avLst/>
          </a:prstGeom>
          <a:ln w="0">
            <a:noFill/>
          </a:ln>
        </p:spPr>
      </p:pic>
      <p:sp>
        <p:nvSpPr>
          <p:cNvPr id="205" name="Композиция 85"/>
          <p:cNvSpPr/>
          <p:nvPr/>
        </p:nvSpPr>
        <p:spPr>
          <a:xfrm rot="21589800">
            <a:off x="13145040" y="2615400"/>
            <a:ext cx="9894960" cy="2050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Условно разделим всех пользователей на две группы  - оценка ниже или выше 9 баллов. На графике ниже отображена корреляция технических характеристик и данного признака.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лого 2.png 17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07" name="Композиция 55"/>
          <p:cNvSpPr/>
          <p:nvPr/>
        </p:nvSpPr>
        <p:spPr>
          <a:xfrm rot="7800">
            <a:off x="1076040" y="997560"/>
            <a:ext cx="181800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Выводы по разделу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08" name="Композиция 62"/>
          <p:cNvSpPr/>
          <p:nvPr/>
        </p:nvSpPr>
        <p:spPr>
          <a:xfrm rot="21589800">
            <a:off x="1262520" y="2731680"/>
            <a:ext cx="21419280" cy="1746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результатам наблюдений, наиболее логичным кажется вывод о том, что такие показатели, как «Video Streaming Download», «Downlink Throughput» и «Web Average» оказали наибольшее влияние на негативные оценки и их необходимо улучшать в первую очередь: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209" name="Композиция 63"/>
          <p:cNvSpPr/>
          <p:nvPr/>
        </p:nvSpPr>
        <p:spPr>
          <a:xfrm rot="21589800">
            <a:off x="1621800" y="531072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этим показателям наблюдается наибольшее отклонение от «эталонного» значения, в особенности, для оценок с наибольшим количеством пользователей (1, 3, 5).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10" name="Композиция 64"/>
          <p:cNvSpPr/>
          <p:nvPr/>
        </p:nvSpPr>
        <p:spPr>
          <a:xfrm rot="21589800">
            <a:off x="1620720" y="747000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Общие группы клиентов с одинаково низким уровнем качества данных показателей, позволяют влиять на большее количество абонентов одновременно.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11" name="Композиция 65"/>
          <p:cNvSpPr/>
          <p:nvPr/>
        </p:nvSpPr>
        <p:spPr>
          <a:xfrm rot="21589800">
            <a:off x="1622160" y="981072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Высокий уровень взаимосвязи данных показателей и удовлетворенности абонентов, который был выявлен по результатам корреляционного анализа.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720000" y="576036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>
            <a:off x="720000" y="792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720000" y="1026036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лого 2.png 18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16" name="Композиция 66"/>
          <p:cNvSpPr/>
          <p:nvPr/>
        </p:nvSpPr>
        <p:spPr>
          <a:xfrm rot="7800">
            <a:off x="1123560" y="84816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Раздел №3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17" name="Композиция 67"/>
          <p:cNvSpPr/>
          <p:nvPr/>
        </p:nvSpPr>
        <p:spPr>
          <a:xfrm rot="21589800">
            <a:off x="1620360" y="4254480"/>
            <a:ext cx="2051784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 текущем этапе уже определены три основных технических показателя, которые могут оказать наибольшее влияние на уровень удовлетворенности качеством предоставляемых услуг.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18" name="Композиция 68"/>
          <p:cNvSpPr/>
          <p:nvPr/>
        </p:nvSpPr>
        <p:spPr>
          <a:xfrm rot="21589800">
            <a:off x="1622160" y="693900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Используя ответы на вторую часть опроса, можно попытаться убрать еще один из показателей.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19" name="Композиция 69"/>
          <p:cNvSpPr/>
          <p:nvPr/>
        </p:nvSpPr>
        <p:spPr>
          <a:xfrm rot="21589800">
            <a:off x="909000" y="9197280"/>
            <a:ext cx="2140632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качестве ответа на второй вопрос из двух пунктов: «медленный мобильный интернет» и «медленная загрузка видео» - пользователи чаще выбирают именно «медленный мобильный интернет».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720000" y="50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720000" y="738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Композиция 70"/>
          <p:cNvSpPr/>
          <p:nvPr/>
        </p:nvSpPr>
        <p:spPr>
          <a:xfrm rot="7800">
            <a:off x="1077480" y="2510280"/>
            <a:ext cx="21911760" cy="101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Гипотеза о предпочтениях абонентов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223" name="Композиция 71"/>
          <p:cNvSpPr/>
          <p:nvPr/>
        </p:nvSpPr>
        <p:spPr>
          <a:xfrm rot="21589800">
            <a:off x="901800" y="11610000"/>
            <a:ext cx="1979748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Результат подтверждения данной гипотезы поможет из двух показателей «Video Streaming Download» и «Downlink Throughput» оставить один.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лого 2.png 19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25" name="Композиция 72"/>
          <p:cNvSpPr/>
          <p:nvPr/>
        </p:nvSpPr>
        <p:spPr>
          <a:xfrm rot="7800">
            <a:off x="1076040" y="1000440"/>
            <a:ext cx="2070252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Анализ ответов на второй вопрос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26" name="Композиция 73"/>
          <p:cNvSpPr/>
          <p:nvPr/>
        </p:nvSpPr>
        <p:spPr>
          <a:xfrm rot="21589800">
            <a:off x="8463600" y="3560040"/>
            <a:ext cx="14219640" cy="2538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ответах на второй вопрос могли содержаться несколько разных вариантов. Но если пользователь выбирал только один из предложенных вариантов, это может свидетельствовать о высоком уровне влияния указанной причины.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6839280" cy="4394520"/>
          </a:xfrm>
          <a:prstGeom prst="rect">
            <a:avLst/>
          </a:prstGeom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540000" y="7020000"/>
            <a:ext cx="14120640" cy="5939280"/>
          </a:xfrm>
          <a:prstGeom prst="rect">
            <a:avLst/>
          </a:prstGeom>
          <a:ln w="0">
            <a:noFill/>
          </a:ln>
        </p:spPr>
      </p:pic>
      <p:sp>
        <p:nvSpPr>
          <p:cNvPr id="229" name="Композиция 74"/>
          <p:cNvSpPr/>
          <p:nvPr/>
        </p:nvSpPr>
        <p:spPr>
          <a:xfrm rot="21589800">
            <a:off x="15651360" y="7968240"/>
            <a:ext cx="7205040" cy="1380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Процент пользователей, которые выбрали только один вариант ответа на второй вопрос: 47.45%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230" name="Композиция 75"/>
          <p:cNvSpPr/>
          <p:nvPr/>
        </p:nvSpPr>
        <p:spPr>
          <a:xfrm rot="21589800">
            <a:off x="15651360" y="10090440"/>
            <a:ext cx="7205040" cy="1380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данном случае «Медленный мобильный интернет» является одним из самых популярных ответов.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лого 2.png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43" name="Композиция"/>
          <p:cNvSpPr/>
          <p:nvPr/>
        </p:nvSpPr>
        <p:spPr>
          <a:xfrm rot="21589800">
            <a:off x="10975680" y="735840"/>
            <a:ext cx="11518920" cy="1472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9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Кравченко Артём</a:t>
            </a:r>
            <a:endParaRPr b="0" lang="ru-RU" sz="9000" spc="-1" strike="noStrike">
              <a:latin typeface="Arial"/>
            </a:endParaRPr>
          </a:p>
        </p:txBody>
      </p:sp>
      <p:sp>
        <p:nvSpPr>
          <p:cNvPr id="44" name="Композиция 2"/>
          <p:cNvSpPr/>
          <p:nvPr/>
        </p:nvSpPr>
        <p:spPr>
          <a:xfrm rot="21589800">
            <a:off x="8278560" y="2916360"/>
            <a:ext cx="14756400" cy="1380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Работаю в ИТ-компании в отделе системной интеграции. Основное направление — серверы и системы хранения данных.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45" name="Композиция 3"/>
          <p:cNvSpPr/>
          <p:nvPr/>
        </p:nvSpPr>
        <p:spPr>
          <a:xfrm rot="21589800">
            <a:off x="8273160" y="5517720"/>
            <a:ext cx="14581800" cy="1380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Занимаясь продажами, всегда ставил на первое место качественную аналитику, поэтому выбрал данный курс. 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46" name="Композиция 4"/>
          <p:cNvSpPr/>
          <p:nvPr/>
        </p:nvSpPr>
        <p:spPr>
          <a:xfrm rot="21589800">
            <a:off x="7914600" y="8034480"/>
            <a:ext cx="15120360" cy="2021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завершению программы, планирую либо полностью перейти в аналитику данных, либо заниматься продажей соответствующих решений 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8460000" y="4680000"/>
            <a:ext cx="14400000" cy="360"/>
          </a:xfrm>
          <a:prstGeom prst="line">
            <a:avLst/>
          </a:prstGeom>
          <a:ln cap="rnd"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8640000" y="7200000"/>
            <a:ext cx="14220000" cy="360"/>
          </a:xfrm>
          <a:prstGeom prst="line">
            <a:avLst/>
          </a:prstGeom>
          <a:ln cap="rnd"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8640000" y="10440000"/>
            <a:ext cx="14220000" cy="360"/>
          </a:xfrm>
          <a:prstGeom prst="line">
            <a:avLst/>
          </a:prstGeom>
          <a:ln cap="rnd"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720000" y="1440000"/>
            <a:ext cx="6838920" cy="10438920"/>
          </a:xfrm>
          <a:prstGeom prst="rect">
            <a:avLst/>
          </a:prstGeom>
          <a:ln w="763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лого 2.png 20" descr="лого 2.png"/>
          <p:cNvPicPr/>
          <p:nvPr/>
        </p:nvPicPr>
        <p:blipFill>
          <a:blip r:embed="rId1"/>
          <a:stretch/>
        </p:blipFill>
        <p:spPr>
          <a:xfrm>
            <a:off x="2333412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32" name="Композиция 76"/>
          <p:cNvSpPr/>
          <p:nvPr/>
        </p:nvSpPr>
        <p:spPr>
          <a:xfrm rot="7800">
            <a:off x="1076400" y="1000440"/>
            <a:ext cx="2070252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Анализ ответов на второй вопрос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33" name="Композиция 77"/>
          <p:cNvSpPr/>
          <p:nvPr/>
        </p:nvSpPr>
        <p:spPr>
          <a:xfrm rot="7800">
            <a:off x="1077480" y="2510640"/>
            <a:ext cx="21911760" cy="101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Продолжение и выводы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234" name="Композиция 78"/>
          <p:cNvSpPr/>
          <p:nvPr/>
        </p:nvSpPr>
        <p:spPr>
          <a:xfrm rot="21589800">
            <a:off x="1434240" y="6984720"/>
            <a:ext cx="10621080" cy="2538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Если считать все ответы пользователей на второй вопрос, то пункт «Медленный мобильный интернет» выбирали в три раза чаще, чем пункт «Медленная загрузка видео».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12600000" y="3420000"/>
            <a:ext cx="9359280" cy="6375240"/>
          </a:xfrm>
          <a:prstGeom prst="rect">
            <a:avLst/>
          </a:prstGeom>
          <a:ln w="0">
            <a:noFill/>
          </a:ln>
        </p:spPr>
      </p:pic>
      <p:sp>
        <p:nvSpPr>
          <p:cNvPr id="236" name="Композиция 79"/>
          <p:cNvSpPr/>
          <p:nvPr/>
        </p:nvSpPr>
        <p:spPr>
          <a:xfrm rot="21589800">
            <a:off x="1261800" y="10651320"/>
            <a:ext cx="2140632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результатам проведенного анализа, можно подтвердить гипотезу и итоговый перечень технических показателей, который рекомендуется улучшать в первую очередь - «Downlink Throughput» и «Web Average TCP RTT».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37" name="Композиция 80"/>
          <p:cNvSpPr/>
          <p:nvPr/>
        </p:nvSpPr>
        <p:spPr>
          <a:xfrm rot="21589800">
            <a:off x="1434240" y="3994920"/>
            <a:ext cx="1062108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Следующим шагом следует подсчитать общее количество случаев, когда пользователи выбирали тот или другой пункт.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лого 2.png 21" descr="лого 2.png"/>
          <p:cNvPicPr/>
          <p:nvPr/>
        </p:nvPicPr>
        <p:blipFill>
          <a:blip r:embed="rId1"/>
          <a:stretch/>
        </p:blipFill>
        <p:spPr>
          <a:xfrm>
            <a:off x="2333412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239" name="Композиция 81"/>
          <p:cNvSpPr/>
          <p:nvPr/>
        </p:nvSpPr>
        <p:spPr>
          <a:xfrm rot="7800">
            <a:off x="1076400" y="1000440"/>
            <a:ext cx="2070252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Итог проведенного анализа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240" name="Композиция 82"/>
          <p:cNvSpPr/>
          <p:nvPr/>
        </p:nvSpPr>
        <p:spPr>
          <a:xfrm rot="21589800">
            <a:off x="1275120" y="3030840"/>
            <a:ext cx="20517840" cy="9249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216000" indent="-216000"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Font typeface="StarSymbol"/>
              <a:buAutoNum type="arabicPlain"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. Установлены статистические значимые различия в значениях технических показателей между пользователями, поставившими положительные и негативные оценки.</a:t>
            </a:r>
            <a:endParaRPr b="0" lang="ru-RU" sz="3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Font typeface="StarSymbol"/>
              <a:buAutoNum type="arabicPlain"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. На основании визуализации сделан вывод о том, что наблюдается линейная зависимость между качеством показателей и поставленной оценкой.</a:t>
            </a:r>
            <a:endParaRPr b="0" lang="ru-RU" sz="36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Font typeface="StarSymbol"/>
              <a:buAutoNum type="arabicPlain"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. Выделены три основные технические показателя, которые в наибольшей степени повлияли на выбор абонентом итоговой оценки - «Downlink Throughput», «Web Average TCP RTT», «Video Streaming Download».</a:t>
            </a:r>
            <a:endParaRPr b="0" lang="ru-RU" sz="3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4. На основании корреляции между «Downlink Throughput» и «Video Streaming Download», а также, используя информацию, содержащуюся во вторых ответах, из этих двух признаков оставлен «Downlink Throughput».</a:t>
            </a:r>
            <a:endParaRPr b="0" lang="ru-RU" sz="3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5. Таким образом, цель данной работы выполнена. В качестве основных характеристик, которые в первую очередь требуют улучшения качества выделены «Downlink Throughput» и «Web Average TCP RTT».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лого 2.png 1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52" name="Композиция 1"/>
          <p:cNvSpPr/>
          <p:nvPr/>
        </p:nvSpPr>
        <p:spPr>
          <a:xfrm>
            <a:off x="1274760" y="2108520"/>
            <a:ext cx="167544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Описание проекта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16200000" y="540000"/>
            <a:ext cx="6532920" cy="3495600"/>
          </a:xfrm>
          <a:prstGeom prst="rect">
            <a:avLst/>
          </a:prstGeom>
          <a:ln w="0">
            <a:noFill/>
          </a:ln>
        </p:spPr>
      </p:pic>
      <p:sp>
        <p:nvSpPr>
          <p:cNvPr id="54" name="Композиция 5"/>
          <p:cNvSpPr/>
          <p:nvPr/>
        </p:nvSpPr>
        <p:spPr>
          <a:xfrm rot="21589800">
            <a:off x="1441800" y="5139720"/>
            <a:ext cx="192549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рамках оценки лояльности клиентов, компания «Мегафон» провела опрос об уровне удовлетворенности качеством услуг оператора.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5" name="Композиция 6"/>
          <p:cNvSpPr/>
          <p:nvPr/>
        </p:nvSpPr>
        <p:spPr>
          <a:xfrm rot="21589800">
            <a:off x="1440000" y="7672680"/>
            <a:ext cx="192549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исследовании участвовали порядка 3000 абонентов. Пользователям предлагалось оценить качество услуг по 10-ти бальной шкале. Оценки 9-10 означали, что клиент доволен уровнем работы оператора.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6" name="Композиция 7"/>
          <p:cNvSpPr/>
          <p:nvPr/>
        </p:nvSpPr>
        <p:spPr>
          <a:xfrm rot="21589800">
            <a:off x="1441080" y="10843200"/>
            <a:ext cx="19254960" cy="710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 каждому клиенту, прошедшему опрос, были собраны технические показатели. 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540000" y="558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>
            <a:off x="540000" y="838656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>
            <a:off x="540000" y="1098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лого 2.png 2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 rot="21577200">
            <a:off x="3455280" y="2172960"/>
            <a:ext cx="16337520" cy="10731240"/>
          </a:xfrm>
          <a:prstGeom prst="rect">
            <a:avLst/>
          </a:prstGeom>
          <a:ln w="0">
            <a:noFill/>
          </a:ln>
        </p:spPr>
      </p:pic>
      <p:sp>
        <p:nvSpPr>
          <p:cNvPr id="62" name="Композиция 8"/>
          <p:cNvSpPr/>
          <p:nvPr/>
        </p:nvSpPr>
        <p:spPr>
          <a:xfrm>
            <a:off x="1080000" y="1156320"/>
            <a:ext cx="167544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Структура опроса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лого 2.png 3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64" name="Композиция 9"/>
          <p:cNvSpPr/>
          <p:nvPr/>
        </p:nvSpPr>
        <p:spPr>
          <a:xfrm rot="7800">
            <a:off x="1076040" y="1176840"/>
            <a:ext cx="181800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Основные задачи проекта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65" name="Композиция 10"/>
          <p:cNvSpPr/>
          <p:nvPr/>
        </p:nvSpPr>
        <p:spPr>
          <a:xfrm rot="21589800">
            <a:off x="898560" y="4000320"/>
            <a:ext cx="61149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Рынок телеком-операторов характеризуется высоким уровнем конкуренции.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6" name="Композиция 11"/>
          <p:cNvSpPr/>
          <p:nvPr/>
        </p:nvSpPr>
        <p:spPr>
          <a:xfrm rot="21589800">
            <a:off x="8817840" y="3720600"/>
            <a:ext cx="6296040" cy="2569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Компании не всегда имеют средства и возможности для улучшения всех технических показателей.</a:t>
            </a:r>
            <a:r>
              <a:rPr b="0" lang="ru-RU" sz="4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 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67" name="Композиция 12"/>
          <p:cNvSpPr/>
          <p:nvPr/>
        </p:nvSpPr>
        <p:spPr>
          <a:xfrm rot="21589800">
            <a:off x="16561440" y="3970080"/>
            <a:ext cx="62913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Удержание клиента требует гораздо меньших усилий, чем привлечение новых.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68" name="Композиция 13"/>
          <p:cNvSpPr/>
          <p:nvPr/>
        </p:nvSpPr>
        <p:spPr>
          <a:xfrm rot="21589800">
            <a:off x="3063240" y="8380440"/>
            <a:ext cx="185331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Можно ли говорить о том, что существует зависимость поставленной пользователем оценки от значения имеющихся технических показателей?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900000" y="8100000"/>
            <a:ext cx="1798920" cy="179892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00000" y="10800000"/>
            <a:ext cx="1798920" cy="1798920"/>
          </a:xfrm>
          <a:prstGeom prst="rect">
            <a:avLst/>
          </a:prstGeom>
          <a:ln w="0">
            <a:noFill/>
          </a:ln>
        </p:spPr>
      </p:pic>
      <p:sp>
        <p:nvSpPr>
          <p:cNvPr id="71" name="Композиция 14"/>
          <p:cNvSpPr/>
          <p:nvPr/>
        </p:nvSpPr>
        <p:spPr>
          <a:xfrm rot="21589800">
            <a:off x="3062880" y="11037240"/>
            <a:ext cx="185331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Если такая зависимость есть, то на улучшение каких именно показателей необходимо обратить внимание в первую очередь?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720000" y="3600000"/>
            <a:ext cx="6478560" cy="28789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7380000" y="4320000"/>
            <a:ext cx="1078920" cy="107892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640000" y="3600000"/>
            <a:ext cx="6480360" cy="28789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" descr=""/>
          <p:cNvPicPr/>
          <p:nvPr/>
        </p:nvPicPr>
        <p:blipFill>
          <a:blip r:embed="rId5"/>
          <a:stretch/>
        </p:blipFill>
        <p:spPr>
          <a:xfrm>
            <a:off x="15276960" y="4333320"/>
            <a:ext cx="1078920" cy="107892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16560000" y="3600000"/>
            <a:ext cx="6118920" cy="287892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лого 2.png 4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78" name="Композиция 15"/>
          <p:cNvSpPr/>
          <p:nvPr/>
        </p:nvSpPr>
        <p:spPr>
          <a:xfrm rot="7800">
            <a:off x="1123560" y="843480"/>
            <a:ext cx="1818000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Результаты опроса</a:t>
            </a:r>
            <a:endParaRPr b="0" lang="ru-RU" sz="80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509480" y="2670480"/>
            <a:ext cx="7849440" cy="524844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1945880" y="2726640"/>
            <a:ext cx="5691600" cy="4498920"/>
          </a:xfrm>
          <a:prstGeom prst="rect">
            <a:avLst/>
          </a:prstGeom>
          <a:ln w="0">
            <a:noFill/>
          </a:ln>
        </p:spPr>
      </p:pic>
      <p:sp>
        <p:nvSpPr>
          <p:cNvPr id="81" name="Композиция 16"/>
          <p:cNvSpPr/>
          <p:nvPr/>
        </p:nvSpPr>
        <p:spPr>
          <a:xfrm rot="21589800">
            <a:off x="10981440" y="7914960"/>
            <a:ext cx="12777120" cy="1075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Несмотря на то, что больше всего абонентов поставили оценку 10, общее соотношение в пользу «отрицательных» оценок.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2" name="Композиция 17"/>
          <p:cNvSpPr/>
          <p:nvPr/>
        </p:nvSpPr>
        <p:spPr>
          <a:xfrm rot="21589800">
            <a:off x="10980360" y="9738720"/>
            <a:ext cx="12777120" cy="58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Порядка 70% опрошенных ответили, также, и на второй вопрос.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3" name="Композиция 18"/>
          <p:cNvSpPr/>
          <p:nvPr/>
        </p:nvSpPr>
        <p:spPr>
          <a:xfrm rot="21589800">
            <a:off x="10980360" y="11329200"/>
            <a:ext cx="12777120" cy="58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Всего среди ответов не более 1.5% некорректных значений.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10440000" y="8280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10440000" y="9900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10440000" y="11520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6666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1328400" y="8071200"/>
            <a:ext cx="7850520" cy="52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лого 2.png 6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89" name="Композиция 19"/>
          <p:cNvSpPr/>
          <p:nvPr/>
        </p:nvSpPr>
        <p:spPr>
          <a:xfrm rot="7800">
            <a:off x="1123560" y="84780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Технические показатели</a:t>
            </a:r>
            <a:endParaRPr b="0" lang="ru-RU" sz="8000" spc="-1" strike="noStrike">
              <a:latin typeface="Arial"/>
            </a:endParaRPr>
          </a:p>
        </p:txBody>
      </p:sp>
      <p:graphicFrame>
        <p:nvGraphicFramePr>
          <p:cNvPr id="90" name=""/>
          <p:cNvGraphicFramePr/>
          <p:nvPr/>
        </p:nvGraphicFramePr>
        <p:xfrm>
          <a:off x="637920" y="2864160"/>
          <a:ext cx="11408040" cy="9983160"/>
        </p:xfrm>
        <a:graphic>
          <a:graphicData uri="http://schemas.openxmlformats.org/drawingml/2006/table">
            <a:tbl>
              <a:tblPr/>
              <a:tblGrid>
                <a:gridCol w="5117040"/>
                <a:gridCol w="3174840"/>
                <a:gridCol w="3116520"/>
              </a:tblGrid>
              <a:tr h="11080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600" spc="-1" strike="noStrike">
                          <a:latin typeface="Times New Roman"/>
                        </a:rPr>
                        <a:t>Чем выше значение, тем лучше</a:t>
                      </a:r>
                      <a:endParaRPr b="0" lang="ru-RU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ru-RU" sz="2600" spc="-1" strike="noStrike">
                          <a:latin typeface="Times New Roman"/>
                        </a:rPr>
                        <a:t>Чем выше значение, тем хуже</a:t>
                      </a:r>
                      <a:endParaRPr b="0" lang="ru-RU" sz="2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Total Traffic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объем трафика 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Downlink Throughput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средняя скорость «к абоненту»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Uplink Throughput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средняя скорость «от абонента»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Downlink TCP Retransmission Rate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частота переотправок пакетов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Video Streaming Download Throughput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скорость загрузки потокового видео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0808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Video Streaming xKB Start Delay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задержка воспроизведения видео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1204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Web Page Download Throughput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скорость загрузки через браузер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14920">
                <a:tc>
                  <a:txBody>
                    <a:bodyPr lIns="90000" rIns="900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latin typeface="Times New Roman"/>
                        </a:rPr>
                        <a:t> </a:t>
                      </a:r>
                      <a:r>
                        <a:rPr b="0" lang="ru-RU" sz="2400" spc="-1" strike="noStrike">
                          <a:latin typeface="Times New Roman"/>
                        </a:rPr>
                        <a:t>Web Average TCP RTT</a:t>
                      </a:r>
                      <a:endParaRPr b="0" lang="ru-RU" sz="24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ru-RU" sz="2400" spc="-1" strike="noStrike">
                          <a:solidFill>
                            <a:srgbClr val="999999"/>
                          </a:solidFill>
                          <a:latin typeface="Times New Roman"/>
                        </a:rPr>
                        <a:t>пинг при просмотре web-страниц</a:t>
                      </a:r>
                      <a:endParaRPr b="0" lang="ru-RU" sz="24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1" name=""/>
          <p:cNvSpPr/>
          <p:nvPr/>
        </p:nvSpPr>
        <p:spPr>
          <a:xfrm>
            <a:off x="6963840" y="525996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"/>
          <p:cNvSpPr/>
          <p:nvPr/>
        </p:nvSpPr>
        <p:spPr>
          <a:xfrm>
            <a:off x="7020000" y="648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10080000" y="756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>
            <a:off x="7020000" y="864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10080000" y="990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7020000" y="1098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10080000" y="12060000"/>
            <a:ext cx="538920" cy="538920"/>
          </a:xfrm>
          <a:custGeom>
            <a:avLst/>
            <a:gdLst/>
            <a:ahLst/>
            <a:rect l="l" t="t" r="r" b="b"/>
            <a:pathLst>
              <a:path w="1500" h="1500">
                <a:moveTo>
                  <a:pt x="0" y="0"/>
                </a:moveTo>
                <a:lnTo>
                  <a:pt x="750" y="1500"/>
                </a:lnTo>
                <a:lnTo>
                  <a:pt x="1500" y="0"/>
                </a:lnTo>
                <a:lnTo>
                  <a:pt x="1250" y="0"/>
                </a:lnTo>
                <a:lnTo>
                  <a:pt x="750" y="938"/>
                </a:lnTo>
                <a:lnTo>
                  <a:pt x="250" y="0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Композиция 20"/>
          <p:cNvSpPr/>
          <p:nvPr/>
        </p:nvSpPr>
        <p:spPr>
          <a:xfrm rot="21589800">
            <a:off x="14040720" y="5339520"/>
            <a:ext cx="7736400" cy="58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Показатели измерены в разных масштабах.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99" name="Композиция 27"/>
          <p:cNvSpPr/>
          <p:nvPr/>
        </p:nvSpPr>
        <p:spPr>
          <a:xfrm rot="21589800">
            <a:off x="14041440" y="6471000"/>
            <a:ext cx="8097480" cy="1075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Наблюдается большой «разброс» от среднего значения.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00" name="Композиция 28"/>
          <p:cNvSpPr/>
          <p:nvPr/>
        </p:nvSpPr>
        <p:spPr>
          <a:xfrm rot="21589800">
            <a:off x="14040720" y="7966080"/>
            <a:ext cx="7625520" cy="58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Наличие «выбросов» по всем показателям.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01" name="Композиция 33"/>
          <p:cNvSpPr/>
          <p:nvPr/>
        </p:nvSpPr>
        <p:spPr>
          <a:xfrm rot="21589800">
            <a:off x="14040720" y="4159440"/>
            <a:ext cx="7736400" cy="58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Характерные особенности: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12960000" y="2880000"/>
            <a:ext cx="360" cy="10260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лого 2.png 7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04" name="Композиция 29"/>
          <p:cNvSpPr/>
          <p:nvPr/>
        </p:nvSpPr>
        <p:spPr>
          <a:xfrm rot="7800">
            <a:off x="1123560" y="848160"/>
            <a:ext cx="2191176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8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Раздел №1</a:t>
            </a:r>
            <a:endParaRPr b="0" lang="ru-RU" sz="8000" spc="-1" strike="noStrike">
              <a:latin typeface="Arial"/>
            </a:endParaRPr>
          </a:p>
        </p:txBody>
      </p:sp>
      <p:sp>
        <p:nvSpPr>
          <p:cNvPr id="105" name="Композиция 30"/>
          <p:cNvSpPr/>
          <p:nvPr/>
        </p:nvSpPr>
        <p:spPr>
          <a:xfrm rot="21589800">
            <a:off x="1621080" y="4560480"/>
            <a:ext cx="19617480" cy="1319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Присутствует две наиболее многочисленные группы среди опрошенных пользователей — те, которые поставили оценку 1 и 10 соответственно.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06" name="Композиция 31"/>
          <p:cNvSpPr/>
          <p:nvPr/>
        </p:nvSpPr>
        <p:spPr>
          <a:xfrm rot="21589800">
            <a:off x="1621440" y="6634440"/>
            <a:ext cx="19254960" cy="1929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Наличие различий в значениях технических показателей между этими абонентами поможет выявить те технические характеристики, которые оказали наибольшее влияние на поставленный балл.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07" name="Композиция 32"/>
          <p:cNvSpPr/>
          <p:nvPr/>
        </p:nvSpPr>
        <p:spPr>
          <a:xfrm rot="21589800">
            <a:off x="1086840" y="9785880"/>
            <a:ext cx="21406320" cy="2538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Между пользователями, которые поставили крайне негативные или крайне позитивные оценки (то есть 1 или 10 баллов) существуют статистически значимые различия по техническим показателям, при этом, можно будет выделить несколько показателей, которые будут иметь наиболее сильные различия.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720000" y="504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720000" y="7380000"/>
            <a:ext cx="538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Композиция 49"/>
          <p:cNvSpPr/>
          <p:nvPr/>
        </p:nvSpPr>
        <p:spPr>
          <a:xfrm rot="7800">
            <a:off x="1077480" y="2510280"/>
            <a:ext cx="21911760" cy="101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Гипотеза о различии показателей</a:t>
            </a:r>
            <a:endParaRPr b="0" lang="ru-RU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лого 2.png 5" descr="лого 2.png"/>
          <p:cNvPicPr/>
          <p:nvPr/>
        </p:nvPicPr>
        <p:blipFill>
          <a:blip r:embed="rId1"/>
          <a:stretch/>
        </p:blipFill>
        <p:spPr>
          <a:xfrm>
            <a:off x="23333760" y="0"/>
            <a:ext cx="713880" cy="13714560"/>
          </a:xfrm>
          <a:prstGeom prst="rect">
            <a:avLst/>
          </a:prstGeom>
          <a:ln w="12700">
            <a:noFill/>
          </a:ln>
        </p:spPr>
      </p:pic>
      <p:sp>
        <p:nvSpPr>
          <p:cNvPr id="112" name="Композиция 21"/>
          <p:cNvSpPr/>
          <p:nvPr/>
        </p:nvSpPr>
        <p:spPr>
          <a:xfrm rot="7800">
            <a:off x="1078920" y="495360"/>
            <a:ext cx="18180000" cy="923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400" spc="-1" strike="noStrike">
                <a:solidFill>
                  <a:srgbClr val="3d3bff"/>
                </a:solidFill>
                <a:latin typeface="Graphik LCG Bold"/>
                <a:ea typeface="Graphik LCG Bold"/>
              </a:rPr>
              <a:t>Текущие различия в показателях</a:t>
            </a:r>
            <a:endParaRPr b="0" lang="ru-RU" sz="5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714400" y="1644480"/>
            <a:ext cx="17444520" cy="3958920"/>
          </a:xfrm>
          <a:prstGeom prst="rect">
            <a:avLst/>
          </a:prstGeom>
          <a:ln w="0">
            <a:noFill/>
          </a:ln>
        </p:spPr>
      </p:pic>
      <p:sp>
        <p:nvSpPr>
          <p:cNvPr id="114" name="Композиция 26"/>
          <p:cNvSpPr/>
          <p:nvPr/>
        </p:nvSpPr>
        <p:spPr>
          <a:xfrm rot="21589800">
            <a:off x="1442160" y="5968080"/>
            <a:ext cx="19254960" cy="832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Наиболее явно видна разница по таким показателям как: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«Video Streaming Download Throughput», «Video Streaming xKB Start Delay», «Web Page Download Throughput» и «Web Average TCP RTT»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15" name="Композиция 34"/>
          <p:cNvSpPr/>
          <p:nvPr/>
        </p:nvSpPr>
        <p:spPr>
          <a:xfrm rot="21589800">
            <a:off x="1441440" y="11975400"/>
            <a:ext cx="19254960" cy="832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В меньшей степени различия наблюдаются среди: «Downlink Throughput», «Uplink Throughput(Kbps)» и «Downlink TCP Retransmission Rate».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Graphik LCG Bold"/>
              </a:rPr>
              <a:t>Можно сказать, что по показателю «Total Traffic» практически нет разницы между двумя группами абонентов.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700000" y="7567560"/>
            <a:ext cx="17075160" cy="4131360"/>
          </a:xfrm>
          <a:prstGeom prst="rect">
            <a:avLst/>
          </a:prstGeom>
          <a:ln w="0">
            <a:noFill/>
          </a:ln>
        </p:spPr>
      </p:pic>
      <p:sp>
        <p:nvSpPr>
          <p:cNvPr id="117" name=""/>
          <p:cNvSpPr/>
          <p:nvPr/>
        </p:nvSpPr>
        <p:spPr>
          <a:xfrm>
            <a:off x="540000" y="7200000"/>
            <a:ext cx="21600000" cy="36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Application>LibreOffice/7.3.6.2$Windows_X86_64 LibreOffice_project/c28ca90fd6e1a19e189fc16c05f8f8924961e12e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2022-11-14T16:24:04Z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